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0.jpeg" ContentType="image/jpeg"/>
  <Override PartName="/ppt/media/image20.png" ContentType="image/png"/>
  <Override PartName="/ppt/media/image18.png" ContentType="image/png"/>
  <Override PartName="/ppt/media/image8.jpeg" ContentType="image/jpeg"/>
  <Override PartName="/ppt/media/image30.png" ContentType="image/png"/>
  <Override PartName="/ppt/media/image7.jpeg" ContentType="image/jpeg"/>
  <Override PartName="/ppt/media/image28.png" ContentType="image/png"/>
  <Override PartName="/ppt/media/image38.jpeg" ContentType="image/jpeg"/>
  <Override PartName="/ppt/media/image5.png" ContentType="image/png"/>
  <Override PartName="/ppt/media/image35.png" ContentType="image/png"/>
  <Override PartName="/ppt/media/image12.png" ContentType="image/png"/>
  <Override PartName="/ppt/media/image13.png" ContentType="image/pn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9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640" cy="272520"/>
          </a:xfrm>
          <a:prstGeom prst="rect">
            <a:avLst/>
          </a:prstGeom>
          <a:ln w="0">
            <a:noFill/>
          </a:ln>
        </p:spPr>
      </p:pic>
      <p:pic>
        <p:nvPicPr>
          <p:cNvPr id="1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520" cy="271800"/>
          </a:xfrm>
          <a:prstGeom prst="rect">
            <a:avLst/>
          </a:prstGeom>
          <a:ln w="0">
            <a:noFill/>
          </a:ln>
        </p:spPr>
      </p:pic>
      <p:pic>
        <p:nvPicPr>
          <p:cNvPr id="2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200" cy="27180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1"/>
          <p:cNvSpPr/>
          <p:nvPr/>
        </p:nvSpPr>
        <p:spPr>
          <a:xfrm>
            <a:off x="360" y="6401160"/>
            <a:ext cx="15976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</a:pPr>
            <a:fld id="{E6CA1D52-ACD8-475C-B9A9-CB96CBEC147E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00800"/>
            <a:ext cx="15976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</a:pPr>
            <a:fld id="{57810536-C0E8-4C39-9E4A-FCC573622881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pic>
        <p:nvPicPr>
          <p:cNvPr id="43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640" cy="272520"/>
          </a:xfrm>
          <a:prstGeom prst="rect">
            <a:avLst/>
          </a:prstGeom>
          <a:ln w="0">
            <a:noFill/>
          </a:ln>
        </p:spPr>
      </p:pic>
      <p:pic>
        <p:nvPicPr>
          <p:cNvPr id="44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520" cy="271800"/>
          </a:xfrm>
          <a:prstGeom prst="rect">
            <a:avLst/>
          </a:prstGeom>
          <a:ln w="0">
            <a:noFill/>
          </a:ln>
        </p:spPr>
      </p:pic>
      <p:pic>
        <p:nvPicPr>
          <p:cNvPr id="45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200" cy="27180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igitalcommons.usu.edu/gradreports/1255" TargetMode="External"/><Relationship Id="rId2" Type="http://schemas.openxmlformats.org/officeDocument/2006/relationships/hyperlink" Target="http://dx.doi.org/10.18637/jss.v028.i05" TargetMode="External"/><Relationship Id="rId3" Type="http://schemas.openxmlformats.org/officeDocument/2006/relationships/hyperlink" Target="https://ggplot2.tidyverse.org/" TargetMode="External"/><Relationship Id="rId4" Type="http://schemas.openxmlformats.org/officeDocument/2006/relationships/hyperlink" Target="https://doi.org/10.21105/joss.01686" TargetMode="External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84640" y="2091960"/>
            <a:ext cx="1102032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534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Yield prediction for Carmen Rosa farm</a:t>
            </a:r>
            <a:endParaRPr b="0" lang="en-US" sz="534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0D86ED2-10FC-45E4-828C-53D2CAFF705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731040" y="950760"/>
            <a:ext cx="47275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59"/>
              </a:lnSpc>
            </a:pPr>
            <a:r>
              <a:rPr b="0" lang="en-US" sz="2400" spc="117" strike="noStrike">
                <a:solidFill>
                  <a:srgbClr val="254061"/>
                </a:solidFill>
                <a:latin typeface="Aileron Regular"/>
                <a:ea typeface="DejaVu Sans"/>
              </a:rPr>
              <a:t>Innovation Laboratory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2014920" y="5296320"/>
            <a:ext cx="81594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20"/>
              </a:lnSpc>
            </a:pPr>
            <a:r>
              <a:rPr b="0" lang="en-US" sz="1800" spc="100" strike="noStrike">
                <a:solidFill>
                  <a:srgbClr val="254061"/>
                </a:solidFill>
                <a:latin typeface="Aileron Regular Bold"/>
                <a:ea typeface="DejaVu Sans"/>
              </a:rPr>
              <a:t>Diego Alarcón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2520"/>
              </a:lnSpc>
            </a:pPr>
            <a:r>
              <a:rPr b="0" lang="en-US" sz="1800" spc="100" strike="noStrike">
                <a:solidFill>
                  <a:srgbClr val="254061"/>
                </a:solidFill>
                <a:latin typeface="Aileron Regular Bold"/>
                <a:ea typeface="DejaVu Sans"/>
              </a:rPr>
              <a:t>diego_alonso.alarcon_diaz@stud-mail.uni-wuerzburg.de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36000" y="6364800"/>
            <a:ext cx="226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371600" y="862200"/>
            <a:ext cx="9446400" cy="5509080"/>
          </a:xfrm>
          <a:prstGeom prst="rect">
            <a:avLst/>
          </a:prstGeom>
          <a:ln w="0"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1BD88B1-EF8B-46D4-A869-E9745BA8E3B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NDVI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1587600" y="6224760"/>
            <a:ext cx="637740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2: NDVI analysis phenologycal stage between years 2016 -2020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*For the fields 'INIAGRAPE ONE 15' and 'SABLE 16', only the years 2018 to 2020 are valid.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*The other data was removed from the data frame to create the machine learning model.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76A3668-E80C-4236-8023-13087328EAC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57200" y="-137160"/>
            <a:ext cx="114285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– Model parameter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685800" y="1600200"/>
            <a:ext cx="5027760" cy="20559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>
            <a:off x="6172200" y="1600200"/>
            <a:ext cx="5027760" cy="2055960"/>
          </a:xfrm>
          <a:prstGeom prst="rect">
            <a:avLst/>
          </a:prstGeom>
          <a:noFill/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2851200" y="4114800"/>
            <a:ext cx="6170760" cy="20559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200400" y="5440680"/>
            <a:ext cx="5660280" cy="50292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3200400" y="4464000"/>
            <a:ext cx="5376600" cy="45720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6592680" y="2935080"/>
            <a:ext cx="3858840" cy="4572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592680" y="1828800"/>
            <a:ext cx="4187880" cy="45720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914400" y="2935080"/>
            <a:ext cx="4187880" cy="45720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6"/>
          <a:stretch/>
        </p:blipFill>
        <p:spPr>
          <a:xfrm>
            <a:off x="868680" y="1913400"/>
            <a:ext cx="4617720" cy="4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2AE8D4D-89A7-4DAC-B575-1888CC515D0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1371600" y="114300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7300800" y="114300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11870" t="19975" r="50589" b="6614"/>
          <a:stretch/>
        </p:blipFill>
        <p:spPr>
          <a:xfrm>
            <a:off x="1245960" y="1600560"/>
            <a:ext cx="4152960" cy="456912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rcRect l="11704" t="19690" r="50755" b="6900"/>
          <a:stretch/>
        </p:blipFill>
        <p:spPr>
          <a:xfrm>
            <a:off x="6883200" y="1600200"/>
            <a:ext cx="4154040" cy="456948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4114800" y="6296760"/>
            <a:ext cx="4127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3: Information machine learning model generated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600200" y="991080"/>
            <a:ext cx="8456400" cy="563652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270C52-3FC0-4AF7-A13A-DE371903ACA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4582800" y="6548760"/>
            <a:ext cx="4127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4: Rsquared comparison between RF and cRF models produced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24F57DC-4A30-46CC-80D9-5D044CAE11C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261480" y="1628280"/>
            <a:ext cx="5712120" cy="380700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216000" y="1627560"/>
            <a:ext cx="5712120" cy="380700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371600" y="1463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7296840" y="1463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4330800" y="57315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5: RMSE comparison between RF and cRF mtry cross validation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2AD374-BEB7-466F-8466-F8092F813A2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57200" y="-137160"/>
            <a:ext cx="11199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 evaluation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1479600" y="2435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7480800" y="2435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523200" y="3006000"/>
            <a:ext cx="5137560" cy="109584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707040" y="3006000"/>
            <a:ext cx="4936320" cy="1095840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649800" y="2286000"/>
            <a:ext cx="5027760" cy="1874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6"/>
          <p:cNvSpPr/>
          <p:nvPr/>
        </p:nvSpPr>
        <p:spPr>
          <a:xfrm>
            <a:off x="6472800" y="2286000"/>
            <a:ext cx="5229000" cy="1874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"/>
          <p:cNvSpPr/>
          <p:nvPr/>
        </p:nvSpPr>
        <p:spPr>
          <a:xfrm>
            <a:off x="4114800" y="457200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6: Comparison between RF and cRF using validation data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2B6402-59D3-4C65-8E32-502E0349726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rcRect l="0" t="383" r="0" b="3987"/>
          <a:stretch/>
        </p:blipFill>
        <p:spPr>
          <a:xfrm>
            <a:off x="83880" y="1033200"/>
            <a:ext cx="11919240" cy="5366160"/>
          </a:xfrm>
          <a:prstGeom prst="rect">
            <a:avLst/>
          </a:prstGeom>
          <a:ln w="0"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914400" y="64173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7: Variable importance Random 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F6E1549-7F70-4789-94B2-037A8209BAB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rcRect l="2461" t="2537" r="0" b="5816"/>
          <a:stretch/>
        </p:blipFill>
        <p:spPr>
          <a:xfrm>
            <a:off x="48600" y="1035000"/>
            <a:ext cx="12132720" cy="536616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914400" y="64173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8: Variable importance conditional Random 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D3F6DBD-12D9-4C1F-991F-67705C25A4C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9" name="Table 4"/>
          <p:cNvGraphicFramePr/>
          <p:nvPr/>
        </p:nvGraphicFramePr>
        <p:xfrm>
          <a:off x="1975680" y="1072440"/>
          <a:ext cx="8240400" cy="4759200"/>
        </p:xfrm>
        <a:graphic>
          <a:graphicData uri="http://schemas.openxmlformats.org/drawingml/2006/table">
            <a:tbl>
              <a:tblPr/>
              <a:tblGrid>
                <a:gridCol w="1930320"/>
                <a:gridCol w="2310120"/>
                <a:gridCol w="761760"/>
                <a:gridCol w="1095480"/>
                <a:gridCol w="214308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41357.7977096304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36689.4504366268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35831.9454180071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35798.0735234639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45890.9988594843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47082.2595503199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44344.6312243955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43648.8121403448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42528.3456174134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42693.726853647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36598.9735786702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40690.0046396989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0" name="CustomShape 5"/>
          <p:cNvSpPr/>
          <p:nvPr/>
        </p:nvSpPr>
        <p:spPr>
          <a:xfrm>
            <a:off x="457200" y="724680"/>
            <a:ext cx="3655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589320" y="6172200"/>
            <a:ext cx="30679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2: Data predicted by the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5322804-BDAF-40D5-B4DC-8B2DB0FDF2C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>
            <a:off x="457200" y="724680"/>
            <a:ext cx="4798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196" name="Table 5"/>
          <p:cNvGraphicFramePr/>
          <p:nvPr/>
        </p:nvGraphicFramePr>
        <p:xfrm>
          <a:off x="1886760" y="1154880"/>
          <a:ext cx="8418240" cy="4759200"/>
        </p:xfrm>
        <a:graphic>
          <a:graphicData uri="http://schemas.openxmlformats.org/drawingml/2006/table">
            <a:tbl>
              <a:tblPr/>
              <a:tblGrid>
                <a:gridCol w="1965600"/>
                <a:gridCol w="2309760"/>
                <a:gridCol w="857160"/>
                <a:gridCol w="1095480"/>
                <a:gridCol w="21906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40630.3478980829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35272.6115914895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35009.3554826691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34895.3375997666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44551.796429587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45011.1310551689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42912.3193929731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42191.3154600087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41554.7408015287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41840.732953901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35848.9520325514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43400.768352273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7" name="CustomShape 6"/>
          <p:cNvSpPr/>
          <p:nvPr/>
        </p:nvSpPr>
        <p:spPr>
          <a:xfrm>
            <a:off x="589320" y="6172200"/>
            <a:ext cx="3753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3: Data predicted by the conditional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rcRect l="0" t="9957" r="0" b="10027"/>
          <a:stretch/>
        </p:blipFill>
        <p:spPr>
          <a:xfrm>
            <a:off x="1238400" y="1143000"/>
            <a:ext cx="4498920" cy="479916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1BDFCD7-FB23-483D-A649-D892FF7D581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Motivation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238400" y="5768280"/>
            <a:ext cx="19616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rcRect l="0" t="25969" r="0" b="0"/>
          <a:stretch/>
        </p:blipFill>
        <p:spPr>
          <a:xfrm>
            <a:off x="6010920" y="1143000"/>
            <a:ext cx="4853880" cy="479916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6013800" y="5766840"/>
            <a:ext cx="19868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5ACF662-32FC-412D-AE51-B7F43319941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952920" y="799920"/>
            <a:ext cx="10285560" cy="21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of Machine Learning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Variables interpretation (RS &amp; Field data)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723960" y="3343320"/>
            <a:ext cx="10742760" cy="302004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5"/>
          <p:cNvSpPr/>
          <p:nvPr/>
        </p:nvSpPr>
        <p:spPr>
          <a:xfrm>
            <a:off x="700200" y="6184800"/>
            <a:ext cx="1814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7A48BD8-B8BD-4133-BE73-A85463A61F7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Conclusions and possible improvements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609480" y="1458720"/>
            <a:ext cx="10971360" cy="39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 best performance.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 in the next months of February and March.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Remote Sensing data is the important for the model.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Possible improvement with SAR data (Time-Series).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Test if possible regardless of the size of the observations.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073D019-E0DE-4CA2-80BC-47FA9E0B2B8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Bibliography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"/>
          <p:cNvSpPr/>
          <p:nvPr/>
        </p:nvSpPr>
        <p:spPr>
          <a:xfrm>
            <a:off x="585720" y="1033200"/>
            <a:ext cx="10842480" cy="49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Gitelson, A.A.; Kaufman, Y.J.; Merzlyak, M.N. Use of a green channel in remote sensing of global vegetation from EOS-MODIS. Remote Sens. Environ. 1996, 58, 289–298.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Xia, Rong, "Comparison of Random Forests and Cforest: Variable Importance Measures and Prediction Accuracies" (2009). All Graduate Plan B and other Reports. 1255.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https://digitalcommons.usu.edu/gradreports/1255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Crane-Droesch, Andrew. (2018). Machine learning methods for crop yield prediction and climate change impact assessment in agriculture. Environmental Research Letters. 13. 10.1088/1748-9326/aae159.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Braga, Dieinison &amp; Coelho da Silva, Ticiana &amp; Rocha, Atslands &amp; Coutinho do Rêgo, Luís Gustavo &amp; Pires Magalhaes, Regis &amp; Guerra, Paulo. (2020). Time Series Forecasting to Support Irrigation Management. Journal on Data Semantics. 10. 66-80.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Zhao, Yan &amp; Potgieter, Andries &amp; Zhang, Miao &amp; Wu, Bingfang &amp; Hammer, G.. (2020). remote sensing Predicting Wheat Yield at the Field Scale by Combining High-Resolution Sentinel-2 Satellite Imagery and Crop Modelling. Remote Sensing. 12. 10.3390/rs12061024.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Pantazi, X.E. &amp; Moshou, Dimitrios &amp; Alexandridis, Thomas &amp; Whetton, Rebecca &amp; Mouazen, Abdul. (2016). Wheat yield prediction using machine learning and advanced sensing techniques. Computers and Electronics in Agriculture. 121. 57-65. 10.1016/j.compag.2015.11.018.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Al-Gaadi, K.A. &amp; Hassaballa, Abdalhaleem A. &amp; Tola, Elkamil &amp; Kayad, Ahmed &amp; Madugundu, Rangaswamy &amp; Alblewi, Bander &amp; Assiri, Fahad. (2016). Prediction of Potato Crop Yield Using Precision Agriculture Techniques. PloS one. 11. e0162219. 10.1371/journal.pone.0162219.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Breiman L (2001). Random Forests. Machine Learning, 45(1), 5–32.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Hothorn T, Hornik K, Zeileis A (2006b). Unbiased Recursive Partitioning: A Conditional Inference Framework. Journal of Computational and Graphical Statistics, 15(3), 651–674.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Kuhn, M. (2008). Building Predictive Models in R Using the caret Package. Journal of Statistical Software, 28(5), 1 - 26. doi: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http://dx.doi.org/10.18637/jss.v028.i05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Wickham H (2016). ggplot2: Elegant Graphics for Data Analysis. Springer-Verlag New York. ISBN 978-3-319-24277-4,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https://ggplot2.tidyverse.org</a:t>
            </a: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Wickham et al., (2019). Welcome to the tidyverse. Journal of Open Source Software, 4(43), 1686,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4"/>
              </a:rPr>
              <a:t>https://doi.org/10.21105/joss.01686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342B2AA-E1DC-4C86-A017-633FF363005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950040" y="2210040"/>
            <a:ext cx="1029132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Thanks for your attention!!!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20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https://github.com/diegoalarc/Innovation_laboratory_EAGLE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Questions?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F69430-8ACC-461F-A90E-1590AAE9F56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Workflow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48440" y="162108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Grafik 11" descr="Ein Bild, das Computer, Tisch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48440" y="4068000"/>
            <a:ext cx="1769040" cy="1436760"/>
          </a:xfrm>
          <a:prstGeom prst="rect">
            <a:avLst/>
          </a:prstGeom>
          <a:ln w="0">
            <a:noFill/>
          </a:ln>
        </p:spPr>
      </p:pic>
      <p:pic>
        <p:nvPicPr>
          <p:cNvPr id="99" name="Grafik 13" descr="Ein Bild, das sitzend, Computer, Schild, Monitor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3030480" y="3884760"/>
            <a:ext cx="1767600" cy="1436760"/>
          </a:xfrm>
          <a:prstGeom prst="rect">
            <a:avLst/>
          </a:prstGeom>
          <a:ln w="0">
            <a:noFill/>
          </a:ln>
        </p:spPr>
      </p:pic>
      <p:pic>
        <p:nvPicPr>
          <p:cNvPr id="100" name="Grafik 14" descr=""/>
          <p:cNvPicPr/>
          <p:nvPr/>
        </p:nvPicPr>
        <p:blipFill>
          <a:blip r:embed="rId3"/>
          <a:stretch/>
        </p:blipFill>
        <p:spPr>
          <a:xfrm>
            <a:off x="5316120" y="388476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15" descr=""/>
          <p:cNvPicPr/>
          <p:nvPr/>
        </p:nvPicPr>
        <p:blipFill>
          <a:blip r:embed="rId4"/>
          <a:stretch/>
        </p:blipFill>
        <p:spPr>
          <a:xfrm>
            <a:off x="10058400" y="383940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16" descr=""/>
          <p:cNvPicPr/>
          <p:nvPr/>
        </p:nvPicPr>
        <p:blipFill>
          <a:blip r:embed="rId5"/>
          <a:stretch/>
        </p:blipFill>
        <p:spPr>
          <a:xfrm>
            <a:off x="7700400" y="383940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6"/>
          <a:stretch/>
        </p:blipFill>
        <p:spPr>
          <a:xfrm>
            <a:off x="733680" y="1621080"/>
            <a:ext cx="10922400" cy="226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8716DB9-9C56-4F35-95BA-9051B03C02E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948960" y="-1407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Area of study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960920" y="753840"/>
            <a:ext cx="8267400" cy="5844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07" name="CustomShape 3"/>
          <p:cNvSpPr/>
          <p:nvPr/>
        </p:nvSpPr>
        <p:spPr>
          <a:xfrm>
            <a:off x="1888920" y="6610680"/>
            <a:ext cx="21535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1: Map Carmen Rosa farm.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AC5B9B1-6F6F-4975-8DD5-13727959DE9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Production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10" name="Table 3"/>
          <p:cNvGraphicFramePr/>
          <p:nvPr/>
        </p:nvGraphicFramePr>
        <p:xfrm>
          <a:off x="609840" y="1297080"/>
          <a:ext cx="10972440" cy="4452840"/>
        </p:xfrm>
        <a:graphic>
          <a:graphicData uri="http://schemas.openxmlformats.org/drawingml/2006/table">
            <a:tbl>
              <a:tblPr/>
              <a:tblGrid>
                <a:gridCol w="1485720"/>
                <a:gridCol w="1790640"/>
                <a:gridCol w="918360"/>
                <a:gridCol w="968400"/>
                <a:gridCol w="968040"/>
                <a:gridCol w="968040"/>
                <a:gridCol w="968400"/>
                <a:gridCol w="968040"/>
                <a:gridCol w="968400"/>
                <a:gridCol w="968760"/>
              </a:tblGrid>
              <a:tr h="2898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Year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13-14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14-15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15-16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16-17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17-18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18-19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19-20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5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Variety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Field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Surface (He)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9.60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38,225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50,364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36,898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37,556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42,209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31,974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37,808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21,401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58,425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41,733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35,366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37,818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27,008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38,151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12,361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50,571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43,396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41,152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47,094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30,372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34,098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9.50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15,321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52,965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35,357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32,043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39,654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27,944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36,523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 99-00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12.20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61,652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48,716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40,552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58,012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48,920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53,385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52,420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64,986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58,127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45,277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57,662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45,585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61,284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52,501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 15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2.90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22,311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53,119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44,983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 14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13,510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48,340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50,073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74,931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6,968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31,768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56,279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46,748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24,633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47,891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26,805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8,551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21,504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36,082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34,794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50,315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8,711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40,520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11" name="CustomShape 4"/>
          <p:cNvSpPr/>
          <p:nvPr/>
        </p:nvSpPr>
        <p:spPr>
          <a:xfrm>
            <a:off x="7700400" y="1143000"/>
            <a:ext cx="3884760" cy="4799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5"/>
          <p:cNvSpPr/>
          <p:nvPr/>
        </p:nvSpPr>
        <p:spPr>
          <a:xfrm>
            <a:off x="565200" y="1143000"/>
            <a:ext cx="4233960" cy="4799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6"/>
          <p:cNvSpPr/>
          <p:nvPr/>
        </p:nvSpPr>
        <p:spPr>
          <a:xfrm>
            <a:off x="589320" y="6172200"/>
            <a:ext cx="2610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1: Data provided by Carmen Rosa Farm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B1C1146-7D92-4D3A-A0C1-73343CBD4FF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Weather station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546600" y="1402920"/>
            <a:ext cx="4509360" cy="45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Evapotranspiration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Humidity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Fields area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Grade day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Annual production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600200" y="914760"/>
            <a:ext cx="4227120" cy="563688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1600200" y="6364800"/>
            <a:ext cx="182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5B42E6B-F67E-41FB-BFD4-4007509748D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GEE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rcRect l="0" t="13268" r="0" b="3337"/>
          <a:stretch/>
        </p:blipFill>
        <p:spPr>
          <a:xfrm>
            <a:off x="152280" y="721800"/>
            <a:ext cx="11884680" cy="5569560"/>
          </a:xfrm>
          <a:prstGeom prst="rect">
            <a:avLst/>
          </a:prstGeom>
          <a:ln w="0"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575600" y="3310200"/>
            <a:ext cx="304560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Figure 1: Bloom's Cognitive Domain (Benitez 2012)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52280" y="6291720"/>
            <a:ext cx="2610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Google.com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CD7E7E1-F36D-42F9-A257-7E01CE5EEF7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Index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974400" y="1648800"/>
            <a:ext cx="4242960" cy="91440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3517200" y="3200400"/>
            <a:ext cx="5157360" cy="9144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1505520" y="4800600"/>
            <a:ext cx="9180720" cy="9144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3357000" y="2971800"/>
            <a:ext cx="5486400" cy="137160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3814200" y="1407600"/>
            <a:ext cx="4572000" cy="1371600"/>
          </a:xfrm>
          <a:prstGeom prst="rect">
            <a:avLst/>
          </a:prstGeom>
          <a:noFill/>
          <a:ln w="29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1443600" y="4591800"/>
            <a:ext cx="9314640" cy="137160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3A9E5D2-3A10-47D0-99A6-386D4572D7B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Phenological state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47680" y="1514880"/>
            <a:ext cx="11693880" cy="382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Application>LibreOffice/7.0.2.2$Linux_X86_64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2020-07-30T20:22:47Z</dcterms:created>
  <dc:creator>Kemeng Liu</dc:creator>
  <dc:description/>
  <dc:language>en-US</dc:language>
  <cp:lastModifiedBy>Diego alonso Alarcón Díaz</cp:lastModifiedBy>
  <dcterms:modified xsi:type="dcterms:W3CDTF">2021-01-26T22:02:07Z</dcterms:modified>
  <cp:revision>65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